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4"/>
  </p:notesMasterIdLst>
  <p:sldIdLst>
    <p:sldId id="256" r:id="rId2"/>
    <p:sldId id="457" r:id="rId3"/>
    <p:sldId id="362" r:id="rId4"/>
    <p:sldId id="364" r:id="rId5"/>
    <p:sldId id="365" r:id="rId6"/>
    <p:sldId id="363" r:id="rId7"/>
    <p:sldId id="367" r:id="rId8"/>
    <p:sldId id="504" r:id="rId9"/>
    <p:sldId id="505" r:id="rId10"/>
    <p:sldId id="506" r:id="rId11"/>
    <p:sldId id="507" r:id="rId12"/>
    <p:sldId id="459" r:id="rId13"/>
    <p:sldId id="366" r:id="rId14"/>
    <p:sldId id="460" r:id="rId15"/>
    <p:sldId id="461" r:id="rId16"/>
    <p:sldId id="462" r:id="rId17"/>
    <p:sldId id="463" r:id="rId18"/>
    <p:sldId id="499" r:id="rId19"/>
    <p:sldId id="500" r:id="rId20"/>
    <p:sldId id="501" r:id="rId21"/>
    <p:sldId id="502" r:id="rId22"/>
    <p:sldId id="503" r:id="rId23"/>
    <p:sldId id="464" r:id="rId24"/>
    <p:sldId id="465" r:id="rId25"/>
    <p:sldId id="498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458" r:id="rId34"/>
    <p:sldId id="368" r:id="rId35"/>
    <p:sldId id="369" r:id="rId36"/>
    <p:sldId id="370" r:id="rId37"/>
    <p:sldId id="374" r:id="rId38"/>
    <p:sldId id="543" r:id="rId39"/>
    <p:sldId id="371" r:id="rId40"/>
    <p:sldId id="373" r:id="rId41"/>
    <p:sldId id="376" r:id="rId42"/>
    <p:sldId id="377" r:id="rId43"/>
    <p:sldId id="378" r:id="rId44"/>
    <p:sldId id="372" r:id="rId45"/>
    <p:sldId id="375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30" r:id="rId98"/>
    <p:sldId id="432" r:id="rId99"/>
    <p:sldId id="431" r:id="rId100"/>
    <p:sldId id="433" r:id="rId101"/>
    <p:sldId id="435" r:id="rId102"/>
    <p:sldId id="436" r:id="rId103"/>
    <p:sldId id="437" r:id="rId104"/>
    <p:sldId id="439" r:id="rId105"/>
    <p:sldId id="438" r:id="rId106"/>
    <p:sldId id="440" r:id="rId107"/>
    <p:sldId id="441" r:id="rId108"/>
    <p:sldId id="442" r:id="rId109"/>
    <p:sldId id="443" r:id="rId110"/>
    <p:sldId id="444" r:id="rId111"/>
    <p:sldId id="445" r:id="rId112"/>
    <p:sldId id="446" r:id="rId113"/>
    <p:sldId id="447" r:id="rId114"/>
    <p:sldId id="448" r:id="rId115"/>
    <p:sldId id="449" r:id="rId116"/>
    <p:sldId id="450" r:id="rId117"/>
    <p:sldId id="451" r:id="rId118"/>
    <p:sldId id="452" r:id="rId119"/>
    <p:sldId id="453" r:id="rId120"/>
    <p:sldId id="454" r:id="rId121"/>
    <p:sldId id="455" r:id="rId122"/>
    <p:sldId id="456" r:id="rId1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3084" autoAdjust="0"/>
  </p:normalViewPr>
  <p:slideViewPr>
    <p:cSldViewPr snapToGrid="0" snapToObjects="1">
      <p:cViewPr varScale="1">
        <p:scale>
          <a:sx n="112" d="100"/>
          <a:sy n="112" d="100"/>
        </p:scale>
        <p:origin x="8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Обучение с подкреплением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7:57.2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0 24575,'-4'24'0,"-10"16"0,6 4 0,-8 5 0,10-9 0,-10-1 0,8 3 0,-10 6 0,12-12 0,-5 9 0,9-27 0,-8 19 0,9-21 0,-13 10 0,7-6 0,-15 21 0,10-11 0,-11 18 0,4-1 0,1-4 0,-6 20 0,10-6 0,-11 8 0,4 9 0,0-7 0,8-13 0,0 1 0,-2 28 0,8-31 0,1-1 0,0 23 0,6-9 0,0 0 0,0-8 0,0-1 0,0-8 0,0-7 0,0-1 0,0-7 0,0-6 0,5 5 0,-4-10 0,8 3 0,-3-4 0,4-1 0,4 0 0,-2 6 0,7-5 0,-7 5 0,7-6 0,-8 0 0,8 9 0,-9-11 0,5 9 0,-6-16 0,1 3 0,-5-5 0,-1 0 0,0 0 0,-3 0 0,3-4 0,-4-2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39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24575,'0'35'0,"0"-5"0,0 10 0,0 8 0,0-12 0,0 18 0,0-19 0,0 5 0,0-18 0,0 8 0,0-13 0,0 9 0,0-11 0,0-1 0,0-5 0,3-4 0,2-1 0,4-4 0,0 0 0,0 0 0,5 0 0,-4 4 0,9 1 0,-4 0 0,0 4 0,-1-8 0,-5 7 0,0-7 0,-4 7 0,3-7 0,-7 2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40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370 1 24575,'-24'5'0,"4"5"0,-20 14 0,10-6 0,-20 18 0,15-17 0,-8 17 0,9-17 0,5 7 0,3-19 0,11 6 0,1-8 0,9 4 0,1-4 0,4-2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42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24575,'0'13'0,"0"-1"0,0-3 0,0 0 0,0-1 0,0 1 0,9-4 0,2 3 0,9-2 0,-5 0 0,4 3 0,-3-8 0,-1 7 0,4-2 0,-9-1 0,4 3 0,-5-7 0,0 7 0,0-7 0,0 3 0,0 1 0,0-4 0,0 3 0,-4 0 0,4-3 0,-5 3 0,5-4 0,0 0 0,0 0 0,0 0 0,5 4 0,1-3 0,0 4 0,-1-1 0,-5-3 0,0 3 0,0-4 0,0 0 0,-4 4 0,-1 0 0,-4 5 0,4 0 0,-3 0 0,3 0 0,-4 0 0,4 0 0,-3 0 0,8 1 0,-8-1 0,6-4 0,-6 3 0,3-3 0,-4 0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9:13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287 0 24575,'0'9'0,"0"10"0,0-2 0,0 9 0,0-6 0,0 6 0,0 1 0,0 6 0,0 0 0,0 0 0,0-11 0,0 7 0,0-18 0,0 6 0,0 2 0,0-2 0,0 14 0,0-3 0,0 5 0,0 6 0,0-4 0,0 5 0,0-7 0,0 0 0,0-6 0,0-1 0,0-11 0,0-1 0,0-5 0,0 0 0,0 0 0,0-11 0,0-11 0,6-20 0,1-16 0,5-8 0,8-17 0,-6 14 0,12-20 0,-6 21 0,1-7 0,-3 10 0,-7 20 0,0 4 0,-1 17 0,-1 1 0,-4 16 0,-1 5 0,-4 17 0,0 3 0,-5 6 0,4 0 0,-15 7 0,9-5 0,-10 5 0,1-7 0,4-6 0,-8-1 0,8-6 0,-2 0 0,-1-4 0,4-3 0,-3-3 0,9-1 0,-3-4 0,3-1 0,0 0 0,-3-3 0,-2 8 0,-1-4 0,-8 9 0,4-3 0,-5 8 0,-1-8 0,1 4 0,5-6 0,1 1 0,5-5 0,-1-1 0,5-8 0,1-12 0,4-13 0,0-18 0,11-3 0,16-14 0,6 19 0,19-8 0,-7 9 0,5 11 0,-6-3 0,-10 14 0,-13 10 0,3-2 0,-12 12 0,7-3 0,-13 9 0,-2 6 0,-9 5 0,-5 5 0,-1 0 0,-9 0 0,5-4 0,-6-2 0,1-4 0,5 0 0,-4 0 0,4 0 0,-6-5 0,1 0 0,-6-5 0,9 0 0,-8 0 0,15 0 0,-4 0 0,5 0 0,0 0 0,0 0 0,-5 0 0,-1 4 0,-5 2 0,-6 9 0,4 1 0,-4 0 0,6-1 0,4-5 0,-3-1 0,9 1 0,15-5 0,10-11 0,25-2 0,2-8 0,6 4 0,-7 0 0,-1 0 0,-13 6 0,-1 1 0,-6 5 0,-5 0 0,-1 0 0,-5 0 0,1 0 0,-5 8 0,-1 3 0,-4 14 0,0-4 0,0 5 0,0 0 0,0-9 0,0 7 0,0-13 0,0 3 0,3-9 0,2-1 0,9 0 0,-4 1 0,4 5 0,-5-1 0,0 0 0,0 0 0,-4 5 0,-1 1 0,-4 1 0,0 2 0,0-7 0,4-1 0,6-11 0,5-4 0,5-6 0,0 1 0,-5 5 0,-1 0 0,-5 1 0,0 3 0,0-3 0,0 4 0,-4-4 0,-1-1 0,-4-4 0,5-5 0,-4-1 0,8-11 0,-3 4 0,5-9 0,-6 3 0,5 1 0,-9-5 0,3 10 0,-4-4 0,0 6 0,0 5 0,0 1 0,-7 9 0,1 0 0,-12 5 0,8 4 0,-9 6 0,4 6 0,-6 4 0,6-5 0,0 4 0,6-9 0,4 4 0,-4-5 0,8 0 0,-6-1 0,6 1 0,-8 10 0,-3 10 0,0 6 0,-11 11 0,5-4 0,-7 6 0,2-7 0,5-1 0,-2-13 0,13-6 0,-6-7 0,12-5 0,-7 0 0,7-15 0,1-2 0,6-21 0,10 2 0,2-13 0,10 4 0,-4-5 0,-1 13 0,-3 2 0,-9 10 0,3-3 0,-4 13 0,-1-7 0,-7 12 0,-3 0 0,-8 11 0,-6 11 0,4 0 0,-9 5 0,9-11 0,-4 4 0,10-8 0,-3 2 0,7-3 0,-4-9 0,5-2 0,0-8 0,0 0 0,0 0 0,0 0 0,0 0 0,0-5 0,0-1 0,0-5 0,0-6 0,0 4 0,0-10 0,0 11 0,0 0 0,0 2 0,0 8 0,-3 1 0,2-1 0,-3 5 0,4-12 0,-4 8 0,3-4 0,-12 4 0,7 1 0,-13-1 0,3 4 0,-4 2 0,-6 4 0,4 0 0,-4 0 0,11 0 0,-4 0 0,8 0 0,-3 0 0,9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9:39.2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878 41 24575,'-19'0'0,"-3"0"0,-12 0 0,1 0 0,0 0 0,0 0 0,-6 0 0,4 0 0,-5 0 0,0 0 0,5 0 0,-5-5 0,13 4 0,1-9 0,6 9 0,-1-8 0,6 8 0,5-8 0,2 8 0,3-3 0,-4 4 0,1 0 0,-6 0 0,4 0 0,-9 0 0,3 0 0,1 0 0,-4 0 0,9 0 0,-5 0 0,1 5 0,4 0 0,-4 4 0,4 0 0,1 1 0,-4 3 0,3-3 0,-4 8 0,4-3 0,0 5 0,4 0 0,-3 0 0,3 6 0,-4-4 0,4 4 0,-4-1 0,5-3 0,-6 4 0,5-6 0,2 6 0,-1-5 0,4 11 0,-3-11 0,-1 5 0,4-6 0,-4-4 0,5 2 0,0-7 0,0 11 0,0-11 0,0 5 0,0-7 0,0-1 0,0 2 0,0 4 0,0 1 0,0 0 0,0 4 0,5-4 0,0 9 0,5-8 0,-1 7 0,-4-12 0,4 3 0,-4-5 0,0 0 0,3 0 0,-7 0 0,7 0 0,-3-4 0,0 3 0,3-3 0,-3 0 0,4 3 0,0-7 0,-4 7 0,3-2 0,-3-1 0,4 3 0,0-3 0,1 0 0,-1 3 0,0-7 0,4 7 0,-3-3 0,3 0 0,1-1 0,-4 0 0,9-3 0,-8 3 0,3 0 0,-5-3 0,0 3 0,0-4 0,0 0 0,0 0 0,-1 0 0,1 0 0,0 0 0,0 0 0,5 0 0,-4 0 0,4 0 0,-4 0 0,3 0 0,-3 0 0,3 0 0,-5 0 0,1 0 0,0 0 0,0 0 0,0 0 0,5 0 0,1 0 0,5 0 0,6 0 0,-4-4 0,9-2 0,-9-5 0,4 1 0,-6 0 0,0 4 0,-1-3 0,-4 8 0,-2-7 0,-4 7 0,0-3 0,-4 0 0,3 0 0,-7-5 0,6 0 0,-2 0 0,5-5 0,-1-2 0,6-4 0,0 0 0,6-6 0,0 4 0,-4-9 0,2 9 0,-3-4 0,-1 11 0,-1-4 0,-4 8 0,-1-8 0,1 9 0,0-9 0,-1 8 0,1-8 0,-1 4 0,2-11 0,-6 4 0,5-4 0,-9 6 0,3 0 0,1 0 0,-4 4 0,3-3 0,0 9 0,-3-4 0,3 5 0,-4 0 0,0 1 0,0-1 0,0 0 0,0 0 0,-4 0 0,-1 0 0,-4-1 0,-1 1 0,1 0 0,0 4 0,1 1 0,-1 4 0,-4 0 0,-3 0 0,-4-4 0,0-2 0,-1-4 0,6 4 0,1-3 0,0 4 0,4 0 0,0 4 0,6 2 0,4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19:46.8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38 136 24575,'0'35'0,"0"18"0,0 7 0,0 5 0,0-9 0,0-8 0,0-12 0,0-4 0,0-12 0,0-5 0,0 10 0,0-8 0,0 4 0,0 6 0,0-14 0,0 10 0,0-9 0,0-4 0,0 4 0,0-5 0,0 0 0,0 0 0,0 0 0,0 0 0,0 0 0,0 0 0,0 5 0,0-3 0,0 2 0,0 1 0,0-3 0,-9 3 0,7-5 0,-7 1 0,9-1 0,-4-4 0,3 3 0,-7-7 0,7-1 0,-3-13 0,4-3 0,0-8 0,0-2 0,0 4 0,0-9 0,0 9 0,0-10 0,0 15 0,0-7 0,0 8 0,0 1 0,0-4 0,0 4 0,0-11 0,0-2 0,0-5 0,0 0 0,0 0 0,0 0 0,0 0 0,0 5 0,0 2 0,0 6 0,0 5 0,0 1 0,0 5 0,0 0 0,4 0 0,-3 0 0,3 0 0,0-5 0,2-1 0,-1-5 0,4 0 0,-8 4 0,8-3 0,-4 9 0,1-4 0,-2 5 0,0 3 0,1 2 0,4 0 0,-1-1 0,1-4 0,5-1 0,2-4 0,-1 3 0,4-3 0,-9 4 0,4 1 0,-5 4 0,0 1 0,0 4 0,0 0 0,-4 3 0,-1 2 0,-4 9 0,0-4 0,0 4 0,0-5 0,0 0 0,9 5 0,2-4 0,9 5 0,6-5 0,-4 5 0,9-3 0,-3 3 0,-1 0 0,-1-3 0,-11 2 0,-1-5 0,-5 0 0,0-4 0,-4 3 0,3-7 0,-7 7 0,3-3 0,-4 3 0,0 1 0,0-1 0,0 1 0,0-1 0,0 1 0,-4-4 0,-1 2 0,-9-6 0,4 3 0,-9-4 0,9 0 0,-9 0 0,8 4 0,-3-3 0,0 3 0,3 1 0,-8 0 0,4 0 0,0 4 0,-4-4 0,8 0 0,-3 4 0,0-4 0,-1 5 0,-5-5 0,4 4 0,-3-4 0,9 1 0,-4 2 0,5-7 0,0 3 0,4 0 0,1 1 0,4 3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0:31.0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0:31.2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0:31.8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04.0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391 0 24575,'-14'0'0,"-1"0"0,-1 15 0,-9-2 0,12 14 0,-12-7 0,9 6 0,0-4 0,-5 9 0,14-9 0,-13 10 0,18-11 0,-18 11 0,12-5 0,-3 0 0,-4 5 0,8 2 0,-9 1 0,-2 11 0,6-11 0,-6 11 0,2-11 0,3 5 0,-3-7 0,6-6 0,4-1 0,-3-11 0,8-1 0,-3-1 0,4-3 0,0 3 0,0-4 0,0 0 0,0 1 0,0-1 0,4 0 0,1 5 0,9 1 0,-3 5 0,8-4 0,-3 3 0,4-8 0,-5 3 0,4-4 0,-3-1 0,-1 1 0,4 0 0,-9-1 0,4-3 0,-5 2 0,5-7 0,-4 3 0,4-4 0,0 4 0,1-3 0,11 4 0,-4-5 0,4 0 0,0 0 0,-5 0 0,5 0 0,-6-9 0,0-2 0,-4-10 0,3 1 0,-8-6 0,4 5 0,-4-11 0,-1 10 0,1-10 0,-5 5 0,-1-6 0,-5-1 0,0 1 0,0 6 0,0-5 0,0-10 0,0 11 0,0-16 0,0 26 0,0-11 0,0 10 0,0-4 0,0 0 0,0 5 0,0-5 0,0 10 0,0-3 0,0 9 0,0-9 0,0 8 0,0-3 0,0 0 0,0 4 0,0-4 0,0 4 0,4 1 0,-3 0 0,3 0 0,-4 0 0,3 4 0,-2 5 0,3 4 0,-4 5 0,0-1 0,0 1 0,0 0 0,0 0 0,0-1 0,0 1 0,0 1 0,0 4 0,0 6 0,0 2 0,0 10 0,0-5 0,0 6 0,0-6 0,0 5 0,0-5 0,0 6 0,5-5 0,0 6 0,5-16 0,-5 10 0,3-18 0,-7 9 0,7-9 0,-7 4 0,3-5 0,1 0 0,-4 0 0,3 0 0,-4 1 0,0 4 0,0-4 0,0 4 0,0-5 0,0 0 0,0 0 0,0 0 0,0 0 0,0 0 0,3-4 0,2 3 0,4-3 0,1 9 0,4 1 0,1 5 0,5 0 0,-4 0 0,3 0 0,-8-4 0,3 2 0,-5-7 0,1 3 0,-1-9 0,-4 3 0,3-7 0,-7-1 0,2-4 0,1-5 0,1 0 0,4 0 0,-4-1 0,4 1 0,-4 4 0,0-3 0,-1 3 0,0 0 0,0-3 0,1 3 0,-1-3 0,0 3 0,-3-3 0,7 3 0,-3-4 0,0 1 0,-2-1 0,1 4 0,-3-2 0,3 6 0,-4-3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0:32.4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0:33.0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38:41.8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07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24575,'0'52'0,"0"2"0,0 11 0,0 0 0,0 9 0,0-7 0,0 6 0,0-8 0,0-8 0,0-1 0,0-14 0,5-3 0,1-6 0,5 0 0,-5-5 0,-1 3 0,-1-9 0,-3 4 0,4 0 0,-1-5 0,-3 5 0,4 0 0,-5-5 0,0 5 0,0-6 0,0 1 0,0-1 0,0 0 0,0 0 0,0 0 0,0 0 0,0 0 0,0 0 0,0 6 0,0-4 0,0 4 0,0 0 0,0 1 0,0 6 0,0 0 0,0 0 0,0-6 0,5 5 0,0-10 0,6 3 0,-5-4 0,2-1 0,-2 0 0,0 6 0,3-5 0,-8 5 0,8-6 0,-8 0 0,3-5 0,-4 4 0,0-3 0,0-1 0,0-1 0,0-5 0,0 0 0,0 0 0,0 0 0,0-4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16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926 1 24575,'-28'0'0,"-2"0"0,-10 0 0,-1 0 0,-23 0 0,11 0 0,-18 0 0,5 0 0,-10 0 0,8 0 0,-4 0 0,29 0 0,-11 0 0,25 0 0,-10 0 0,18 0 0,-4 0 0,5 0 0,2 0 0,8 4 0,-2 1 0,7 8 0,0-3 0,-4 9 0,7-8 0,-7 8 0,8-9 0,-8 9 0,8-9 0,-4 9 0,5-9 0,0 4 0,0 0 0,0-3 0,0 7 0,0-7 0,0 8 0,0-4 0,0 5 0,5 0 0,5 0 0,6 0 0,10 1 0,1-4 0,0 3 0,-1-9 0,0 4 0,-10-5 0,4 0 0,-6-1 0,-4 0 0,4-3 0,-5 2 0,0-7 0,-4 7 0,-1-3 0,0 0 0,1 3 0,0-3 0,3 4 0,-3 0 0,4 0 0,1 5 0,-1-4 0,1 9 0,0-4 0,-5 1 0,4 2 0,-4-7 0,5 3 0,-5-5 0,-1 0 0,0-4 0,-3 3 0,3-3 0,0 4 0,1 0 0,0 11 0,4-3 0,-3 14 0,-1-4 0,5 1 0,-9 3 0,8-9 0,-8 10 0,3-5 0,2 13 0,-5-6 0,4 13 0,-5 2 0,0 1 0,0 33 0,0-20 0,0 14 0,-5-21 0,-6-15 0,-7-1 0,1-7 0,-3-6 0,4-5 0,-5-8 0,6-4 0,-4 0 0,4-5 0,-1 0 0,-3-5 0,4 0 0,-5 0 0,-1-9 0,1 2 0,4-12 0,-3 3 0,3-4 0,1-1 0,0 1 0,5 5 0,5-4 0,-3 8 0,7-8 0,-4 9 0,5-4 0,0 5 0,0-1 0,0 1 0,0 0 0,0 0 0,0 0 0,0-1 0,0 1 0,0 0 0,4 4 0,-3 1 0,3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18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0 24575,'5'47'0,"9"12"0,-5 1 0,9 11 0,-4-5 0,0-6 0,11 4 0,-17-9 0,8-5 0,-10 6 0,6-15 0,0 6 0,-6-12 0,4 4 0,-3 1 0,4 1 0,8 15 0,-6-6 0,5 5 0,-5 1 0,-1 1 0,1 8 0,-6-7 0,-1 5 0,-6-13 0,0 6 0,0-8 0,0 0 0,0 0 0,0-7 0,0-1 0,0-7 0,0-6 0,0 5 0,0-5 0,0 0 0,0 5 0,-6 38 0,-1-3 0,1-17 0,-2 1 0,-12 33 0,6-19 0,-6 24 0,0-19 0,-2 23 0,-6-17 0,7-3 0,-3-15 0,5-3 0,-5-6 0,6-8 0,-3-7 0,9-8 0,-2-11 0,-1 4 0,9-9 0,-7 4 0,12-5 0,-7 0 0,3-4 0,0-1 0,1-4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8:28.8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158 396 24575,'0'19'0,"0"3"0,0 18 0,0 1 0,0 32 0,0 7-755,0-19 0,0 4 755,0-5 0,0 0 0,0 9 0,0 1 0,0-6 0,0-1 0,0 2 0,0-2 0,0 37 0,0-49 0,0-1 0,0 35-75,0 1 75,0-1 0,0-12 0,0-8 0,0-8 0,0-8 0,0-3 0,0-17 1118,0 10-1118,0-3 467,0-7-467,0 12 0,0-20 0,0 5 0,0 0 0,0-4 0,0-1 0,0-2 0,0-4 0,0 0 0,0 4 0,0-4 0,0 5 0,0 0 0,0 1 0,0-1 0,0 0 0,0 6 0,0-5 0,0 0 0,0-2 0,0-9 0,0 9 0,0-5 0,0 1 0,0-2 0,0-4 0,0 0 0,4-3 0,-3 1 0,7-6 0,-3 3 0,3-4 0,1 0 0,10 10 0,12 10 0,18 5 0,5 13 0,9-5 0,-9 6 0,2-7 0,-4 6 0,-10-14 0,-7 1 0,-9-10 0,-7-1 0,1-8 0,-6 2 0,5-8 0,-3 0 0,9 0 0,-3 0 0,10 0 0,-11 0 0,5 0 0,0 0 0,-5 5 0,5-4 0,-6 3 0,1-4 0,-1 5 0,20-4 0,-3 9 0,26-3 0,-6 5 0,1 1 0,4-1 0,4 1 0,0 0 0,-15-3 0,1-1 0,20 6 0,-17-5 0,1-1 0,22 5 0,-1-1 0,3 1 0,-12-1 0,7-5 0,-2-2 0,-8-6 0,0 0 0,-7 0 0,-3 0 0,-7 0 0,0 0 0,-6 0 0,-3 0 0,1 0 0,-5 0 0,11 0 0,-11 0 0,18 0 0,-2 6 0,22 1 0,-8 12 0,2 3 0,-14-8 0,1 0-597,27 8 0,0 0 597,-27-7 0,-1-2 0,9-4 0,1-1 0,-5 4 0,1-2 0,5-4 0,-2-3 0,38 4 0,-27-6 0,-3-2 0,0 1 0,13 1 0,-2-2 0,-18-4-266,2-2 1,1-1 265,5-7 0,22-6 0,-17 2 0,-3 9 0,-8-7 0,0 15 0,-8-3 0,-8 5 1160,-15 0-1160,-8 0 565,-7 0-565,-4 0 0,-2 0 0,-8-4 0,4 3 0,-4-3 0,0 0 0,3-1 0,-3 0 0,3-3 0,1 7 0,0-6 0,0 6 0,-5-7 0,4 7 0,-7-7 0,7 3 0,-3-4 0,4-1 0,1-4 0,4 4 0,1-5 0,1 5 0,3 0 0,-4 5 0,11-5 0,-5 9 0,5-8 0,-11 8 0,4-4 0,-4 1 0,1 2 0,3-7 0,-9 8 0,4-7 0,-5 7 0,0-8 0,0 8 0,-4-7 0,-1 0 0,-4-7 0,0-3 0,0-8 0,0-2 0,0-12 0,0 6 0,0-29 0,0 10 0,0-29 0,0 8 0,0-1-844,0-25 844,6 50 0,2 0 0,0-8 0,1-2 0,3-9 0,1 2 0,14-25 0,-19 26 0,1 0 0,4 16 0,2 0 0,-3-8 0,0-2 0,2 2 0,2 2 0,13-40 0,-11 26 0,-1 0 0,6-17 0,-9 26 0,-1 2 0,0-6 0,0 0 0,-6 0 0,-2-18 0,-5 21 0,0-18 0,0 22 0,-17-2 0,-6-3 0,-5-11 0,-2 15 0,-2 2 0,-7-1 0,6 7 844,-4-7-844,12 17 0,-5-1 0,13 9 0,2 5 0,4 2 0,1 6 0,4 5 0,-3 5 0,8 2 0,-6 7 0,-2-4 0,0 5 0,-9 0 0,8 0 0,-15 5 0,8 1 0,-15 5 0,-2 0 0,-7 1 0,-36 0 0,15 0 0,-24-5 0,12-1 0,7-6 0,-7 0 0,1 0 0,5 0 0,-5 0 0,15 0 0,3 0 0,6 0 0,1 0 0,7 0 0,-6 0 0,12 0 0,-11 0 0,11 0 0,-12 5 0,6-3 0,-7 8 0,-1-8 0,1 8 0,-8-8 0,6 8 0,-12-8 0,12 8 0,-12-8 0,4 3 0,1-5 0,-7 0 0,7 0 0,-8 0 0,7 0 0,2 0 0,8 0 0,0 0 0,7 0 0,1 0 0,7 0 0,-7 0 0,11 0 0,-10 0 0,12 0 0,-1 0 0,-4 0 0,5 0 0,-13 0 0,-37 0 0,12 0 0,-21 5 0,23-3 0,13 3 0,-14-5 0,-1 0 0,5 0 0,-11 0 0,14 0 0,-8 0 0,-1 0 0,1 0 0,0 0 0,7 0 0,-5 0 0,13 0 0,-13 0 0,5 0 0,1 0 0,-24-7 0,34 1 0,-32-14 0,28 7 0,-22-13 0,6 17 0,-7-9 0,10 17 0,-2-5 0,-7 6 0,-3 0 0,-8 0 0,0 0 0,16 0 0,-12 0 0,12 0 0,-7 0 0,-20 0 0,32 0 0,-8 0 0,31 0 0,7 0 0,6 0 0,6 0 0,2 0 0,12 4 0,-6-3 0,8 3 0,0 0 0,4-3 0,2 7 0,7-3 0,-7 4 0,7-1 0,-7 1 0,3 0 0,0 1 0,-3 4 0,3 1 0,-4 5 0,0 6 0,0-5 0,0 11 0,0-11 0,0 11 0,0-10 0,0 9 0,0-9 0,0 3 0,0-4 0,0-6 0,0-1 0,0-5 0,0 0 0,0 0 0,0 0 0,4 0 0,-4 0 0,8 0 0,-7 0 0,8 5 0,-8 1 0,7 0 0,-7 4 0,8-8 0,-8 7 0,3-7 0,-4 3 0,4-5 0,-3 0 0,3 0 0,-4-1 0,0-3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7:51.4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448 0 24575,'0'40'0,"0"22"0,0 8 0,0 3 0,0 7 0,0-28 0,0 12 0,4-28 0,-3 2 0,4-11 0,-5 1 0,0-2 0,0-11 0,0 4 0,0-4 0,0 11 0,0-5 0,0 5 0,0-6 0,0 6 0,-10 1 0,3 1 0,-14 3 0,5-9 0,-6 9 0,2-9 0,-1 4 0,0-6 0,1 0 0,0 0 0,0 0 0,-6-4 0,4 3 0,-10-7 0,5 3 0,-1-4 0,-4 0 0,11-1 0,0 0 0,7-1 0,4-3 0,1-2 0,0-4 0,4 3 0,2 2 0,3-1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7:53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24575,'0'18'0,"0"6"0,0 10 0,0-5 0,0 9 0,0-17 0,0 18 0,0-16 0,0 15 0,0-17 0,0 11 0,0 18 0,0-11 0,0 23 0,0-21 0,-6 8 0,5-1 0,-10-7 0,10 5 0,-9-11 0,9 5 0,-4-7 0,5-6 0,-4-1 0,2-6 0,-2-5 0,4 4 0,0-8 0,0 3 0,0 0 0,0 1 0,0 5 0,0 0 0,0 0 0,4-5 0,1 4 0,5-3 0,0 4 0,0-5 0,-5-1 0,3-5 0,-7 0 0,3 0 0,0-4 0,1-1 0,3-4 0,1 0 0,-1-4 0,1-1 0,0-4 0,5-5 0,2-2 0,10-5 0,-5 1 0,11-2 0,-5 0 0,7-6 0,0 9 0,0-8 0,-1 10 0,-5 0 0,-3 1 0,-4 6 0,-10 5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6:07:55.4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0 363 24575,'4'-14'0,"-3"2"0,8-2 0,-4 3 0,4-7 0,0 8 0,-4-3 0,-1 4 0,0 0 0,1 0 0,0-5 0,8 7 0,-2-6 0,5 3 0,3-6 0,2 0 0,1-4 0,4 4 0,0-5 0,1 5 0,6-5 0,0 3 0,0 1 0,0 1 0,0 5 0,-5 5 0,3 1 0,-9 5 0,4 0 0,-6 0 0,-5 0 0,-1 0 0,-5 0 0,0 0 0,4 0 0,-3 0 0,3 0 0,-4 0 0,0 0 0,5 0 0,1 0 0,11 0 0,-4 0 0,3 0 0,-4 0 0,-1 0 0,0 0 0,-5 0 0,4 0 0,-9 0 0,4 0 0,0 0 0,-4 0 0,4 0 0,0 4 0,-3 1 0,3 5 0,4 4 0,-7-4 0,7 3 0,-9-8 0,0 3 0,0-7 0,1 8 0,-1-8 0,0 7 0,0-7 0,0 3 0,0 0 0,0-3 0,0 3 0,0-4 0,0 4 0,0-3 0,0 7 0,0-7 0,0 7 0,0-3 0,0 4 0,-4 0 0,-1-5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26.04.2022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26.04.2022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8.emf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customXml" Target="../ink/ink6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2" Type="http://schemas.openxmlformats.org/officeDocument/2006/relationships/image" Target="../media/image220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" Type="http://schemas.openxmlformats.org/officeDocument/2006/relationships/customXml" Target="../ink/ink2.xml"/><Relationship Id="rId9" Type="http://schemas.openxmlformats.org/officeDocument/2006/relationships/image" Target="../media/image3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1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48.emf"/><Relationship Id="rId7" Type="http://schemas.openxmlformats.org/officeDocument/2006/relationships/customXml" Target="../ink/ink19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2.png"/><Relationship Id="rId4" Type="http://schemas.openxmlformats.org/officeDocument/2006/relationships/customXml" Target="../ink/ink17.xml"/><Relationship Id="rId9" Type="http://schemas.openxmlformats.org/officeDocument/2006/relationships/customXml" Target="../ink/ink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Методы машинного обучения и понижения размерности в задачах проектирования сложных технических систем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4036950"/>
            <a:ext cx="6858000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F83FF-12E5-2F4E-817C-852B5F3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больших данных в авиации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B79356-7035-B540-94BF-650024C8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15623" cy="4351338"/>
          </a:xfrm>
        </p:spPr>
        <p:txBody>
          <a:bodyPr/>
          <a:lstStyle/>
          <a:p>
            <a:r>
              <a:rPr lang="ru-RU" dirty="0"/>
              <a:t>Предсказание предпосылок к авиационным происшествиям</a:t>
            </a:r>
          </a:p>
          <a:p>
            <a:r>
              <a:rPr lang="ru-RU" dirty="0"/>
              <a:t>Диагностика турбулентности</a:t>
            </a:r>
          </a:p>
          <a:p>
            <a:r>
              <a:rPr lang="ru-RU" dirty="0"/>
              <a:t>Обнаружение аномалий при посадке летательных аппаратов</a:t>
            </a:r>
          </a:p>
          <a:p>
            <a:r>
              <a:rPr lang="ru-RU" dirty="0"/>
              <a:t>Обнаружение боевых беспилотных летательных аппаратов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D7702-BB4F-B646-B7AF-29486E66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60" y="1261962"/>
            <a:ext cx="2478590" cy="22185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FD4FB-A600-2747-B61F-7B518F6C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73" y="4120461"/>
            <a:ext cx="3088613" cy="23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68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05" y="1482754"/>
            <a:ext cx="7995172" cy="44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5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2A322-5B2B-7D45-BB01-8AE00B56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237"/>
            <a:ext cx="7886700" cy="58356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по прецедентам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7DD6A-E2AF-8243-9DE2-18B68A8E1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5494"/>
            <a:ext cx="7886700" cy="5741035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Задано множество объектов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существует целевая функция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называются прецедентами. Совокупность пар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sample).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обучения по прецедентам заключается в том, чтобы по выборке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восстановить зависимость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function)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420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C6BA2-CC06-074F-9757-4C3EF698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799BB-AD06-FD4B-A1F4-225D9FCD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Вход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	4, 8, 9, 26</a:t>
            </a:r>
          </a:p>
          <a:p>
            <a:pPr marL="0" indent="0">
              <a:buNone/>
            </a:pPr>
            <a:r>
              <a:rPr lang="ru-RU" dirty="0"/>
              <a:t>Выход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	39.2, 46.4, 48.2, 78.8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r>
              <a:rPr lang="ru-RU" dirty="0"/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= 256</a:t>
            </a:r>
          </a:p>
          <a:p>
            <a:pPr marL="0" indent="0">
              <a:buNone/>
            </a:pPr>
            <a:r>
              <a:rPr lang="ru-RU" dirty="0"/>
              <a:t>Чему равен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83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50992-AD88-BD4A-9172-CC3C635C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5538"/>
            <a:ext cx="7886700" cy="572134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Подготовка к решению в </a:t>
            </a:r>
            <a:r>
              <a:rPr lang="en" sz="4000" dirty="0" err="1"/>
              <a:t>scikit</a:t>
            </a:r>
            <a:r>
              <a:rPr lang="en" sz="4000" dirty="0"/>
              <a:t>-learn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B0695-7E86-0A42-B3C2-1318A54F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00824"/>
            <a:ext cx="8001000" cy="51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4F76A-1615-DA4A-90E7-37D5D9D0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294"/>
          </a:xfrm>
        </p:spPr>
        <p:txBody>
          <a:bodyPr/>
          <a:lstStyle/>
          <a:p>
            <a:r>
              <a:rPr lang="ru-RU" dirty="0"/>
              <a:t>Решение в </a:t>
            </a:r>
            <a:r>
              <a:rPr lang="en" dirty="0" err="1"/>
              <a:t>scikit</a:t>
            </a:r>
            <a:r>
              <a:rPr lang="en" dirty="0"/>
              <a:t>-learn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B4B774-8F43-CA43-A543-07F9B40F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9" y="1499191"/>
            <a:ext cx="8572902" cy="426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C3952-879A-4541-BBDD-5040A4A4231E}"/>
                  </a:ext>
                </a:extLst>
              </p:cNvPr>
              <p:cNvSpPr txBox="1"/>
              <p:nvPr/>
            </p:nvSpPr>
            <p:spPr>
              <a:xfrm>
                <a:off x="3623310" y="6046991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C3952-879A-4541-BBDD-5040A4A4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310" y="6046991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2586" r="-2586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C32795-E517-454F-8C7A-95F14057824A}"/>
              </a:ext>
            </a:extLst>
          </p:cNvPr>
          <p:cNvSpPr txBox="1"/>
          <p:nvPr/>
        </p:nvSpPr>
        <p:spPr>
          <a:xfrm>
            <a:off x="1211580" y="5966460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98413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99599-FCA5-AC46-A52C-A455E694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B3D0F-DD04-B547-9CDA-751CF07D1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3331"/>
                <a:ext cx="78867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Дана обучающая выборка: </a:t>
                </a: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/>
                  <a:t>– вектор размерности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b="0" dirty="0"/>
              </a:p>
              <a:p>
                <a:pPr marL="0" indent="0">
                  <a:buNone/>
                </a:pPr>
                <a:r>
                  <a:rPr lang="ru-RU" b="0" dirty="0"/>
                  <a:t>Для поиска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b="0" dirty="0"/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B3D0F-DD04-B547-9CDA-751CF07D1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3331"/>
                <a:ext cx="7886700" cy="4351338"/>
              </a:xfr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8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EEE34-C996-5047-8C2B-C625FBDE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1227CC1-2797-E44C-8BC2-D0C8BE16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80" y="1690689"/>
            <a:ext cx="5125139" cy="3480202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46601C-2743-7647-BF34-E8996CBC10AE}"/>
              </a:ext>
            </a:extLst>
          </p:cNvPr>
          <p:cNvSpPr/>
          <p:nvPr/>
        </p:nvSpPr>
        <p:spPr>
          <a:xfrm>
            <a:off x="742950" y="5532575"/>
            <a:ext cx="803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Перед машинным обучением нужно разделить выборку на обучающую и проверочную. И после обучения проверить на проверочной выборке.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6" y="18256"/>
            <a:ext cx="8736227" cy="1325563"/>
          </a:xfrm>
        </p:spPr>
        <p:txBody>
          <a:bodyPr/>
          <a:lstStyle/>
          <a:p>
            <a:r>
              <a:rPr lang="ru-RU" dirty="0"/>
              <a:t>Теорема Байеса для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DA3A01-AB9E-9E46-B3F5-C372918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" y="5381412"/>
            <a:ext cx="7886700" cy="6663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 позволяет работать с малыми выборками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F637A-2E7B-9843-A49D-8227072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49" y="1167130"/>
            <a:ext cx="4787900" cy="88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D980E8-F848-2845-AD37-30B2AE26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20" y="2151027"/>
            <a:ext cx="47371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390E4-9479-FB4B-AECE-B8EA4AE35A31}"/>
              </a:ext>
            </a:extLst>
          </p:cNvPr>
          <p:cNvSpPr txBox="1"/>
          <p:nvPr/>
        </p:nvSpPr>
        <p:spPr>
          <a:xfrm>
            <a:off x="502920" y="2214011"/>
            <a:ext cx="27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Наивное предположение: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3F7B94-515E-974A-838D-15DEF6B3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49" y="2672943"/>
            <a:ext cx="4483100" cy="952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C0EA4E-73A9-A244-A2A5-E4EEBAF8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49" y="4025100"/>
            <a:ext cx="3581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F632B-4A6C-704B-86F3-2B5286E1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Дерево решений и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F41D81-F27E-C146-BFA9-E1166B1D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FADA1-5835-DE48-BEDF-9E6510AE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3" y="2192701"/>
            <a:ext cx="7102153" cy="33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B4B3-CFBC-9E47-ABD6-F8E0C6C1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908"/>
            <a:ext cx="7886700" cy="468251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r>
              <a:rPr lang="en-US" dirty="0"/>
              <a:t>ID3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F8377C-1406-4549-BBAD-39D7F36DE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26030"/>
                <a:ext cx="78867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Вход: Выборка обучающих примеров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000" dirty="0"/>
                  <a:t>Посчитать энтропию: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, то конец алгоритма</a:t>
                </a:r>
                <a:endParaRPr lang="en-US" sz="20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ru-RU" sz="2000" dirty="0"/>
                  <a:t>Для всех возможных признаков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/>
                  <a:t> </a:t>
                </a:r>
                <a:r>
                  <a:rPr lang="ru-RU" sz="2000" dirty="0"/>
                  <a:t>посчитать информационный выигрыш от ветвления по нему: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подмножества созданные при разделении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по атрибуту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</m:oMath>
                </a14:m>
                <a:endParaRPr lang="ru-RU" sz="2000" dirty="0"/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ru-RU" sz="2000" dirty="0"/>
                  <a:t>Выбрать признак для ветвления: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ru-RU" sz="2000" dirty="0"/>
                  <a:t>Вызвать алгоритм </a:t>
                </a:r>
                <a:r>
                  <a:rPr lang="en-US" sz="2000" dirty="0"/>
                  <a:t>ID3 </a:t>
                </a:r>
                <a:r>
                  <a:rPr lang="ru-RU" sz="2000" dirty="0"/>
                  <a:t>рекурсивно для каждой выборки </a:t>
                </a:r>
                <a:r>
                  <a:rPr lang="en-US" sz="2000" dirty="0"/>
                  <a:t>t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F8377C-1406-4549-BBAD-39D7F36DE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26030"/>
                <a:ext cx="7886700" cy="4351338"/>
              </a:xfrm>
              <a:blipFill>
                <a:blip r:embed="rId2"/>
                <a:stretch>
                  <a:fillRect l="-804" t="-10174"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53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1AA73-13AD-314B-BEE1-38ED5DD7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515350" cy="888206"/>
          </a:xfrm>
        </p:spPr>
        <p:txBody>
          <a:bodyPr/>
          <a:lstStyle/>
          <a:p>
            <a:r>
              <a:rPr lang="ru-RU" dirty="0"/>
              <a:t>Интеллектуальный анализ текстов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42E5F-DAB9-B64C-8E89-C6F51379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3" y="783774"/>
            <a:ext cx="745266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Распознавание хозяйственных операций. Алгоритм:</a:t>
            </a:r>
          </a:p>
          <a:p>
            <a:r>
              <a:rPr lang="ru-RU" dirty="0" err="1"/>
              <a:t>Стемминг</a:t>
            </a:r>
            <a:r>
              <a:rPr lang="ru-RU" dirty="0"/>
              <a:t> текста</a:t>
            </a:r>
          </a:p>
          <a:p>
            <a:r>
              <a:rPr lang="ru-RU" dirty="0"/>
              <a:t>Составление вектора признаков</a:t>
            </a:r>
          </a:p>
          <a:p>
            <a:r>
              <a:rPr lang="ru-RU" dirty="0"/>
              <a:t>Машинное обучение….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D1749-1EA4-5846-B6D0-B5774F22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3E5295-A8B2-514D-ABBF-BB80C7DEDB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051" y="3152566"/>
            <a:ext cx="5208538" cy="35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10F3C-9808-4641-BCC5-F154E73C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ближайших соседей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F8FE52-7351-FD45-AD9C-D15C5E99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16" y="1446836"/>
            <a:ext cx="3345394" cy="3021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C6A7B-C97F-F548-8C8F-E132D7EE59E3}"/>
              </a:ext>
            </a:extLst>
          </p:cNvPr>
          <p:cNvSpPr txBox="1"/>
          <p:nvPr/>
        </p:nvSpPr>
        <p:spPr>
          <a:xfrm>
            <a:off x="740780" y="4734046"/>
            <a:ext cx="6065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Правило классификации: объект принадлежит тому же классу что и его </a:t>
            </a:r>
            <a:r>
              <a:rPr lang="en-US" dirty="0"/>
              <a:t>k-</a:t>
            </a:r>
            <a:r>
              <a:rPr lang="ru-RU" dirty="0"/>
              <a:t>ближайший соседей.</a:t>
            </a:r>
          </a:p>
          <a:p>
            <a:r>
              <a:rPr lang="ru-RU" dirty="0"/>
              <a:t>Близость – определяется в пространстве признаков.</a:t>
            </a:r>
          </a:p>
          <a:p>
            <a:r>
              <a:rPr lang="ru-RU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нормализация признаков,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метрики,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</a:t>
            </a:r>
            <a:r>
              <a:rPr lang="en-US" dirty="0"/>
              <a:t>k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22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CAF-59AD-E64A-A724-02DE14F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Обучение с учителем </a:t>
            </a:r>
            <a:r>
              <a:rPr lang="en-US" sz="3600" dirty="0"/>
              <a:t>(supervised) vs</a:t>
            </a:r>
            <a:r>
              <a:rPr lang="ru-RU" sz="3600" dirty="0"/>
              <a:t>. Обучение без учителя</a:t>
            </a:r>
            <a:r>
              <a:rPr lang="en-US" sz="3600" dirty="0"/>
              <a:t> (unsupervised)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520E27-CD1F-0D46-8FFC-6F397F50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3274"/>
            <a:ext cx="7886700" cy="3190220"/>
          </a:xfrm>
        </p:spPr>
      </p:pic>
    </p:spTree>
    <p:extLst>
      <p:ext uri="{BB962C8B-B14F-4D97-AF65-F5344CB8AC3E}">
        <p14:creationId xmlns:p14="http://schemas.microsoft.com/office/powerpoint/2010/main" val="12919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42DB7-C552-9242-A848-FA1323FA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k-</a:t>
            </a:r>
            <a:r>
              <a:rPr lang="ru-RU" dirty="0"/>
              <a:t>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238FB3-5C4A-9341-8F40-636F8A962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Задача: разбить выборку на кластеры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238FB3-5C4A-9341-8F40-636F8A962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22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46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D2BA-4CAF-034F-AE9A-0144C26C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k-</a:t>
            </a:r>
            <a:r>
              <a:rPr lang="ru-RU" dirty="0"/>
              <a:t>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07393C-4F95-C143-B3B6-0B3B9E24A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выбираются случайно.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ним ближе всего.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перевычисляется.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существенно изменились, то возврат к шагу 2.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07393C-4F95-C143-B3B6-0B3B9E24A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924" r="-2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77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Понижение размерности (</a:t>
            </a:r>
            <a:r>
              <a:rPr lang="en" dirty="0"/>
              <a:t>dimensionality reduction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33FA61-6783-AD44-8C76-FA4E56BB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- в машинном обучении уменьшение числа признаков набора данных.</a:t>
            </a:r>
          </a:p>
          <a:p>
            <a:pPr marL="0" indent="0">
              <a:buNone/>
            </a:pPr>
            <a:r>
              <a:rPr lang="ru-RU" dirty="0"/>
              <a:t>Избыточные, неинформативные или слабо информативные признаки могут понизить эффективность модели. </a:t>
            </a:r>
          </a:p>
          <a:p>
            <a:pPr marL="0" indent="0">
              <a:buNone/>
            </a:pPr>
            <a:r>
              <a:rPr lang="ru-RU" dirty="0"/>
              <a:t>После понижения размерности:</a:t>
            </a:r>
          </a:p>
          <a:p>
            <a:r>
              <a:rPr lang="ru-RU" dirty="0"/>
              <a:t>модель упрощается, </a:t>
            </a:r>
          </a:p>
          <a:p>
            <a:r>
              <a:rPr lang="ru-RU" dirty="0"/>
              <a:t>уменьшается размер набора данных в памяти,</a:t>
            </a:r>
          </a:p>
          <a:p>
            <a:r>
              <a:rPr lang="ru-RU" dirty="0"/>
              <a:t>ускоряется работа алгоритмов.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FABE-764F-FE40-AEDF-D80361D4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понижения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A5D2-F92F-EC4A-A08B-B09A6960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методы выбора признаков (</a:t>
            </a:r>
            <a:r>
              <a:rPr lang="en" dirty="0"/>
              <a:t>feature selection) </a:t>
            </a:r>
            <a:endParaRPr lang="ru-RU" dirty="0"/>
          </a:p>
          <a:p>
            <a:r>
              <a:rPr lang="ru-RU" dirty="0"/>
              <a:t>методы выделения признаков (</a:t>
            </a:r>
            <a:r>
              <a:rPr lang="en" dirty="0"/>
              <a:t>feature</a:t>
            </a:r>
            <a:r>
              <a:rPr lang="ru-RU" dirty="0"/>
              <a:t> </a:t>
            </a:r>
            <a:r>
              <a:rPr lang="en" dirty="0"/>
              <a:t>extraction)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Позволяют:</a:t>
            </a:r>
          </a:p>
          <a:p>
            <a:pPr lvl="1"/>
            <a:r>
              <a:rPr lang="ru-RU" dirty="0"/>
              <a:t>уменьшение вероятности переобучения;</a:t>
            </a:r>
          </a:p>
          <a:p>
            <a:pPr lvl="1"/>
            <a:r>
              <a:rPr lang="ru-RU" dirty="0"/>
              <a:t>увеличение точности предсказания модели;</a:t>
            </a:r>
          </a:p>
          <a:p>
            <a:pPr lvl="1"/>
            <a:r>
              <a:rPr lang="ru-RU" dirty="0"/>
              <a:t>сокращение времени обучения;</a:t>
            </a:r>
          </a:p>
          <a:p>
            <a:pPr lvl="1"/>
            <a:r>
              <a:rPr lang="ru-RU" dirty="0"/>
              <a:t>улучшается/ухудшается семантическое понимание модели.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52254B-645B-6E49-8D10-6577A80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36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37"/>
            <a:ext cx="7886700" cy="594994"/>
          </a:xfrm>
        </p:spPr>
        <p:txBody>
          <a:bodyPr>
            <a:normAutofit fontScale="90000"/>
          </a:bodyPr>
          <a:lstStyle/>
          <a:p>
            <a:r>
              <a:rPr lang="ru-RU" dirty="0"/>
              <a:t>Фильтры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8755F-FF2E-A546-BC6B-C6D8852C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20091"/>
            <a:ext cx="7886700" cy="32461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измеряют релевантность признаков на основе функции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l-GR" dirty="0"/>
              <a:t>, </a:t>
            </a:r>
            <a:r>
              <a:rPr lang="ru-RU" dirty="0"/>
              <a:t>и затем решают по правилу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κ</a:t>
            </a:r>
            <a:r>
              <a:rPr lang="el-GR" dirty="0"/>
              <a:t>, </a:t>
            </a:r>
            <a:r>
              <a:rPr lang="ru-RU" dirty="0"/>
              <a:t>какие признаки оставить в результирующем множестве.</a:t>
            </a:r>
          </a:p>
          <a:p>
            <a:pPr marL="0" indent="0">
              <a:buNone/>
            </a:pPr>
            <a:r>
              <a:rPr lang="ru-RU" dirty="0"/>
              <a:t>Бывают:</a:t>
            </a:r>
          </a:p>
          <a:p>
            <a:r>
              <a:rPr lang="ru-RU" dirty="0"/>
              <a:t>Одномерные (</a:t>
            </a:r>
            <a:r>
              <a:rPr lang="en" i="1" dirty="0"/>
              <a:t>univariate</a:t>
            </a:r>
            <a:r>
              <a:rPr lang="en" dirty="0"/>
              <a:t>) — </a:t>
            </a:r>
            <a:r>
              <a:rPr lang="ru-RU" dirty="0"/>
              <a:t>функция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 </a:t>
            </a:r>
            <a:r>
              <a:rPr lang="el-GR" dirty="0"/>
              <a:t> </a:t>
            </a:r>
            <a:r>
              <a:rPr lang="ru-RU" dirty="0"/>
              <a:t>определяет релевантность одного признака по отношению к выходным меткам. Измеряют качество каждого признака и удаляют худшие.</a:t>
            </a:r>
          </a:p>
          <a:p>
            <a:r>
              <a:rPr lang="ru-RU" dirty="0"/>
              <a:t>Многомерные (</a:t>
            </a:r>
            <a:r>
              <a:rPr lang="en" i="1" dirty="0"/>
              <a:t>multivariate</a:t>
            </a:r>
            <a:r>
              <a:rPr lang="en" dirty="0"/>
              <a:t>) — </a:t>
            </a:r>
            <a:r>
              <a:rPr lang="ru-RU" dirty="0"/>
              <a:t>функция 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 μ </a:t>
            </a:r>
            <a:r>
              <a:rPr lang="el-GR" dirty="0"/>
              <a:t> </a:t>
            </a:r>
            <a:r>
              <a:rPr lang="ru-RU" dirty="0"/>
              <a:t>определяет релевантность некоторого подмножества исходного множества признаков относительно выходных меток.</a:t>
            </a:r>
          </a:p>
          <a:p>
            <a:pPr marL="0" indent="0">
              <a:buNone/>
            </a:pPr>
            <a:r>
              <a:rPr lang="ru-RU" dirty="0"/>
              <a:t>Возможные виды 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 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DEE04-EA22-3B49-8C05-F0586B9BC5AD}"/>
                  </a:ext>
                </a:extLst>
              </p:cNvPr>
              <p:cNvSpPr txBox="1"/>
              <p:nvPr/>
            </p:nvSpPr>
            <p:spPr>
              <a:xfrm>
                <a:off x="994410" y="3817984"/>
                <a:ext cx="2990819" cy="651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DEE04-EA22-3B49-8C05-F0586B9BC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" y="3817984"/>
                <a:ext cx="2990819" cy="651781"/>
              </a:xfrm>
              <a:prstGeom prst="rect">
                <a:avLst/>
              </a:prstGeom>
              <a:blipFill>
                <a:blip r:embed="rId3"/>
                <a:stretch>
                  <a:fillRect l="-847" t="-71154" b="-10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3A0AF-7C92-114A-A2FB-90D8AB7C2DE8}"/>
                  </a:ext>
                </a:extLst>
              </p:cNvPr>
              <p:cNvSpPr txBox="1"/>
              <p:nvPr/>
            </p:nvSpPr>
            <p:spPr>
              <a:xfrm>
                <a:off x="994410" y="5568881"/>
                <a:ext cx="628479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93A0AF-7C92-114A-A2FB-90D8AB7C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" y="5568881"/>
                <a:ext cx="6284797" cy="703526"/>
              </a:xfrm>
              <a:prstGeom prst="rect">
                <a:avLst/>
              </a:prstGeom>
              <a:blipFill>
                <a:blip r:embed="rId4"/>
                <a:stretch>
                  <a:fillRect l="-403" t="-139286" r="-806" b="-18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0BB13A-D6AA-F843-9C24-F91AA800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0" y="3492196"/>
            <a:ext cx="3580130" cy="15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69BF8-FA9A-C949-AECD-22A0ADF3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Оберточные методы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CE075-78A8-A547-8066-327A46B8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03420"/>
            <a:ext cx="7886700" cy="2218056"/>
          </a:xfrm>
        </p:spPr>
        <p:txBody>
          <a:bodyPr>
            <a:normAutofit/>
          </a:bodyPr>
          <a:lstStyle/>
          <a:p>
            <a:r>
              <a:rPr lang="en" sz="2000" dirty="0"/>
              <a:t>SFS (Sequential Forward Selection) — </a:t>
            </a:r>
            <a:r>
              <a:rPr lang="ru-RU" sz="2000" dirty="0"/>
              <a:t>жадный алгоритм, который начинает с пустого множества признаков, на каждом шаге добавляя лучший из еще не выбранных признаков в результирующее множество;</a:t>
            </a:r>
          </a:p>
          <a:p>
            <a:r>
              <a:rPr lang="en" sz="2000" dirty="0"/>
              <a:t>SBS (Sequential Backward Selection) — </a:t>
            </a:r>
            <a:r>
              <a:rPr lang="ru-RU" sz="2000" dirty="0"/>
              <a:t>алгоритм обратный </a:t>
            </a:r>
            <a:r>
              <a:rPr lang="en" sz="2000" dirty="0"/>
              <a:t>SFS, </a:t>
            </a:r>
            <a:r>
              <a:rPr lang="ru-RU" sz="2000" dirty="0"/>
              <a:t>который начинает с изначального множества признаков, и удаляет по одному или несколько худших признаков на каждом шаге.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1EE119-ADCE-1E42-AC98-44E85543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64666C-854A-4942-A3A7-3EE35585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" y="1542098"/>
            <a:ext cx="8423910" cy="23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1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Встроенные методы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67184F-C61F-6345-A10E-226E52CF7C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93" y="2342119"/>
            <a:ext cx="6919614" cy="20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5AF3DE-3984-3A47-8DAF-D332AC92BB93}"/>
              </a:ext>
            </a:extLst>
          </p:cNvPr>
          <p:cNvSpPr/>
          <p:nvPr/>
        </p:nvSpPr>
        <p:spPr>
          <a:xfrm>
            <a:off x="514350" y="5127168"/>
            <a:ext cx="7795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отбор тратится меньше времени, уменьшается риск переобучения, </a:t>
            </a:r>
            <a:endParaRPr lang="en-US" dirty="0"/>
          </a:p>
          <a:p>
            <a:r>
              <a:rPr lang="ru-RU" dirty="0"/>
              <a:t>есть вероятность, что для другого классификатора это множество признаков будет другим.</a:t>
            </a:r>
          </a:p>
        </p:txBody>
      </p:sp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C7ACDA-9626-9D4B-A4EA-C7BBCECB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методы составляют из исходных признаков новые, уменьшая размерность и теряя в репрезентативности данных, т.к. становится непонятно, за что отвечают новые признаки. можно разделить на </a:t>
            </a:r>
          </a:p>
          <a:p>
            <a:r>
              <a:rPr lang="ru-RU" dirty="0"/>
              <a:t>линейные (например, </a:t>
            </a:r>
            <a:r>
              <a:rPr lang="en-US" dirty="0"/>
              <a:t>PCA</a:t>
            </a:r>
            <a:r>
              <a:rPr lang="ru-RU" dirty="0"/>
              <a:t>),</a:t>
            </a:r>
          </a:p>
          <a:p>
            <a:r>
              <a:rPr lang="ru-RU" dirty="0"/>
              <a:t>нелинейные</a:t>
            </a:r>
            <a:r>
              <a:rPr lang="en-US" dirty="0"/>
              <a:t> (t-SNE)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главных компонент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4098" name="Picture 2" descr="Principal Components Analysis Explained for Dummies - Programmathically">
            <a:extLst>
              <a:ext uri="{FF2B5EF4-FFF2-40B4-BE49-F238E27FC236}">
                <a16:creationId xmlns:a16="http://schemas.microsoft.com/office/drawing/2014/main" id="{EA69B04F-C2AC-A947-8C2B-CFB1E08F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Метод главных компонент (PCA) — Викиконспекты">
            <a:extLst>
              <a:ext uri="{FF2B5EF4-FFF2-40B4-BE49-F238E27FC236}">
                <a16:creationId xmlns:a16="http://schemas.microsoft.com/office/drawing/2014/main" id="{35B65DC0-C60C-D149-B13B-8DA5BB1A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90" y="4810140"/>
            <a:ext cx="4512309" cy="17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865B2-A1CA-0841-97DD-B56D0F55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208"/>
            <a:ext cx="7886700" cy="711320"/>
          </a:xfrm>
        </p:spPr>
        <p:txBody>
          <a:bodyPr/>
          <a:lstStyle/>
          <a:p>
            <a:r>
              <a:rPr lang="ru-RU" dirty="0"/>
              <a:t>Где и как учиться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0F0122-DA6C-794E-A0F8-DF166D40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1696"/>
            <a:ext cx="8237558" cy="5651096"/>
          </a:xfrm>
        </p:spPr>
        <p:txBody>
          <a:bodyPr/>
          <a:lstStyle/>
          <a:p>
            <a:r>
              <a:rPr lang="en-US" dirty="0" err="1"/>
              <a:t>kaggle.com</a:t>
            </a:r>
            <a:endParaRPr lang="ru-RU" dirty="0"/>
          </a:p>
          <a:p>
            <a:r>
              <a:rPr lang="ru-RU" dirty="0"/>
              <a:t>Машинное обучение (курс лекций, К.В.</a:t>
            </a:r>
            <a:r>
              <a:rPr lang="en-US" dirty="0"/>
              <a:t> </a:t>
            </a:r>
            <a:r>
              <a:rPr lang="ru-RU" dirty="0"/>
              <a:t>Воронцов)</a:t>
            </a:r>
          </a:p>
          <a:p>
            <a:r>
              <a:rPr lang="ru-RU" dirty="0"/>
              <a:t>Курсы Дьяконова А.Г. </a:t>
            </a:r>
            <a:r>
              <a:rPr lang="en" dirty="0"/>
              <a:t>https://</a:t>
            </a:r>
            <a:r>
              <a:rPr lang="en" dirty="0" err="1"/>
              <a:t>dyakonov.org</a:t>
            </a:r>
            <a:r>
              <a:rPr lang="en" dirty="0"/>
              <a:t>/courses/</a:t>
            </a:r>
            <a:endParaRPr lang="ru-RU" dirty="0"/>
          </a:p>
          <a:p>
            <a:r>
              <a:rPr lang="ru-RU" dirty="0" err="1"/>
              <a:t>Грас</a:t>
            </a:r>
            <a:r>
              <a:rPr lang="ru-RU" dirty="0"/>
              <a:t> </a:t>
            </a:r>
            <a:r>
              <a:rPr lang="ru-RU" dirty="0" err="1"/>
              <a:t>Джоэл</a:t>
            </a:r>
            <a:r>
              <a:rPr lang="ru-RU" dirty="0"/>
              <a:t>. </a:t>
            </a:r>
            <a:r>
              <a:rPr lang="en" dirty="0"/>
              <a:t>Data Science. </a:t>
            </a:r>
            <a:r>
              <a:rPr lang="ru-RU" dirty="0"/>
              <a:t>Наука о данных с нуля</a:t>
            </a:r>
          </a:p>
          <a:p>
            <a:r>
              <a:rPr lang="en" dirty="0"/>
              <a:t>https://</a:t>
            </a:r>
            <a:r>
              <a:rPr lang="en" dirty="0" err="1"/>
              <a:t>scikit-learn.org</a:t>
            </a:r>
            <a:r>
              <a:rPr lang="en" dirty="0"/>
              <a:t>/stable/</a:t>
            </a:r>
          </a:p>
          <a:p>
            <a:r>
              <a:rPr lang="en" dirty="0"/>
              <a:t>https://</a:t>
            </a:r>
            <a:r>
              <a:rPr lang="en" dirty="0" err="1"/>
              <a:t>pytorch.org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keras.io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www.tensorflow.org</a:t>
            </a:r>
            <a:endParaRPr lang="en" dirty="0"/>
          </a:p>
          <a:p>
            <a:r>
              <a:rPr lang="ru-RU" dirty="0" err="1"/>
              <a:t>Саттон</a:t>
            </a:r>
            <a:r>
              <a:rPr lang="ru-RU" dirty="0"/>
              <a:t> Ричард С., </a:t>
            </a:r>
            <a:r>
              <a:rPr lang="ru-RU" dirty="0" err="1"/>
              <a:t>Барто</a:t>
            </a:r>
            <a:r>
              <a:rPr lang="ru-RU" dirty="0"/>
              <a:t> Эндрю Г. Обучение с подкреплением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32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" sz="2400" dirty="0"/>
              <a:t>https://</a:t>
            </a:r>
            <a:r>
              <a:rPr lang="en" sz="2400" dirty="0" err="1"/>
              <a:t>gym.openai.com</a:t>
            </a:r>
            <a:endParaRPr lang="en" sz="2400" dirty="0"/>
          </a:p>
          <a:p>
            <a:r>
              <a:rPr lang="en" sz="2400" dirty="0"/>
              <a:t>https://</a:t>
            </a:r>
            <a:r>
              <a:rPr lang="en" sz="2400" dirty="0" err="1"/>
              <a:t>ray.io</a:t>
            </a: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F11F95BC-9077-A74A-A19D-6D0117D82BC1}"/>
                  </a:ext>
                </a:extLst>
              </p14:cNvPr>
              <p14:cNvContentPartPr/>
              <p14:nvPr/>
            </p14:nvContentPartPr>
            <p14:xfrm>
              <a:off x="7581760" y="3287020"/>
              <a:ext cx="330480" cy="360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F11F95BC-9077-A74A-A19D-6D0117D82B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7440" y="3282700"/>
                <a:ext cx="3391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9C2BB10-8168-864E-8B13-698F8DCBB671}"/>
                  </a:ext>
                </a:extLst>
              </p14:cNvPr>
              <p14:cNvContentPartPr/>
              <p14:nvPr/>
            </p14:nvContentPartPr>
            <p14:xfrm>
              <a:off x="7966240" y="3132580"/>
              <a:ext cx="45000" cy="6624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9C2BB10-8168-864E-8B13-698F8DCBB6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1920" y="3128260"/>
                <a:ext cx="536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A1B2B60-CB86-3B44-9B4A-B401474D7AF5}"/>
                  </a:ext>
                </a:extLst>
              </p14:cNvPr>
              <p14:cNvContentPartPr/>
              <p14:nvPr/>
            </p14:nvContentPartPr>
            <p14:xfrm>
              <a:off x="8028160" y="3289540"/>
              <a:ext cx="333360" cy="5900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A1B2B60-CB86-3B44-9B4A-B401474D7A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3840" y="3285220"/>
                <a:ext cx="34200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339C4226-B87E-4C4D-8D6D-ED260DF26022}"/>
                  </a:ext>
                </a:extLst>
              </p14:cNvPr>
              <p14:cNvContentPartPr/>
              <p14:nvPr/>
            </p14:nvContentPartPr>
            <p14:xfrm>
              <a:off x="8337760" y="2995780"/>
              <a:ext cx="130320" cy="10573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339C4226-B87E-4C4D-8D6D-ED260DF260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3440" y="2991460"/>
                <a:ext cx="13896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B121583-4298-5640-A553-46A1798EB7C0}"/>
                  </a:ext>
                </a:extLst>
              </p14:cNvPr>
              <p14:cNvContentPartPr/>
              <p14:nvPr/>
            </p14:nvContentPartPr>
            <p14:xfrm>
              <a:off x="6579880" y="2831980"/>
              <a:ext cx="2128320" cy="125280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B121583-4298-5640-A553-46A1798EB7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5560" y="2827660"/>
                <a:ext cx="2136960" cy="12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34BF1FC-7CA2-2740-A448-594823A820B8}"/>
              </a:ext>
            </a:extLst>
          </p:cNvPr>
          <p:cNvGrpSpPr/>
          <p:nvPr/>
        </p:nvGrpSpPr>
        <p:grpSpPr>
          <a:xfrm>
            <a:off x="6868240" y="3036460"/>
            <a:ext cx="784080" cy="812520"/>
            <a:chOff x="6868240" y="3036460"/>
            <a:chExt cx="78408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F94B75D5-6354-BD44-83D5-457AEAF8C06D}"/>
                    </a:ext>
                  </a:extLst>
                </p14:cNvPr>
                <p14:cNvContentPartPr/>
                <p14:nvPr/>
              </p14:nvContentPartPr>
              <p14:xfrm>
                <a:off x="6868240" y="3298180"/>
                <a:ext cx="164880" cy="4215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F94B75D5-6354-BD44-83D5-457AEAF8C0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63920" y="3293860"/>
                  <a:ext cx="173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6154861-7CF5-EA4A-8697-4167FB7BD35A}"/>
                    </a:ext>
                  </a:extLst>
                </p14:cNvPr>
                <p14:cNvContentPartPr/>
                <p14:nvPr/>
              </p14:nvContentPartPr>
              <p14:xfrm>
                <a:off x="7192600" y="3265780"/>
                <a:ext cx="171000" cy="4172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6154861-7CF5-EA4A-8697-4167FB7BD3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88280" y="3261460"/>
                  <a:ext cx="1796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63D529C5-9190-7E4B-96AA-45A4308D38A5}"/>
                    </a:ext>
                  </a:extLst>
                </p14:cNvPr>
                <p14:cNvContentPartPr/>
                <p14:nvPr/>
              </p14:nvContentPartPr>
              <p14:xfrm>
                <a:off x="6917920" y="3246340"/>
                <a:ext cx="417960" cy="13068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63D529C5-9190-7E4B-96AA-45A4308D38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13600" y="3242020"/>
                  <a:ext cx="426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51F2AF3A-E2D6-C041-850B-F0D51FA8FA1C}"/>
                    </a:ext>
                  </a:extLst>
                </p14:cNvPr>
                <p14:cNvContentPartPr/>
                <p14:nvPr/>
              </p14:nvContentPartPr>
              <p14:xfrm>
                <a:off x="7507960" y="3036460"/>
                <a:ext cx="144360" cy="8125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51F2AF3A-E2D6-C041-850B-F0D51FA8FA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3640" y="3032140"/>
                  <a:ext cx="15300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DA0C2A62-3467-E04C-8C7C-411CAD346E6A}"/>
                    </a:ext>
                  </a:extLst>
                </p14:cNvPr>
                <p14:cNvContentPartPr/>
                <p14:nvPr/>
              </p14:nvContentPartPr>
              <p14:xfrm>
                <a:off x="7345240" y="3608140"/>
                <a:ext cx="57240" cy="1825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DA0C2A62-3467-E04C-8C7C-411CAD346E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40920" y="3603820"/>
                  <a:ext cx="65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3ABA7EEA-7AB7-9F46-8369-CA53A985AB00}"/>
                    </a:ext>
                  </a:extLst>
                </p14:cNvPr>
                <p14:cNvContentPartPr/>
                <p14:nvPr/>
              </p14:nvContentPartPr>
              <p14:xfrm>
                <a:off x="7279720" y="3644860"/>
                <a:ext cx="133200" cy="853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3ABA7EEA-7AB7-9F46-8369-CA53A985AB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75400" y="3640540"/>
                  <a:ext cx="141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34D664F9-0F2A-4344-9F63-FF21C5FD1FBE}"/>
                    </a:ext>
                  </a:extLst>
                </p14:cNvPr>
                <p14:cNvContentPartPr/>
                <p14:nvPr/>
              </p14:nvContentPartPr>
              <p14:xfrm>
                <a:off x="7290880" y="3635500"/>
                <a:ext cx="145800" cy="1047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34D664F9-0F2A-4344-9F63-FF21C5FD1F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86560" y="3631180"/>
                  <a:ext cx="154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F6994FC-F723-444B-967B-EFD0B266C694}"/>
                    </a:ext>
                  </a:extLst>
                </p14:cNvPr>
                <p14:cNvContentPartPr/>
                <p14:nvPr/>
              </p14:nvContentPartPr>
              <p14:xfrm>
                <a:off x="7228240" y="3532180"/>
                <a:ext cx="230040" cy="3009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F6994FC-F723-444B-967B-EFD0B266C6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23920" y="3527860"/>
                  <a:ext cx="23868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42E014C7-BC89-1940-9512-552EF671E9DF}"/>
                  </a:ext>
                </a:extLst>
              </p14:cNvPr>
              <p14:cNvContentPartPr/>
              <p14:nvPr/>
            </p14:nvContentPartPr>
            <p14:xfrm>
              <a:off x="1950280" y="4095580"/>
              <a:ext cx="390240" cy="33048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42E014C7-BC89-1940-9512-552EF671E9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45960" y="4091260"/>
                <a:ext cx="3988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EAF2CF4D-EF11-8047-BD39-E55BEF69B0B2}"/>
                  </a:ext>
                </a:extLst>
              </p14:cNvPr>
              <p14:cNvContentPartPr/>
              <p14:nvPr/>
            </p14:nvContentPartPr>
            <p14:xfrm>
              <a:off x="4350040" y="4422460"/>
              <a:ext cx="177120" cy="32508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EAF2CF4D-EF11-8047-BD39-E55BEF69B0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45720" y="4418140"/>
                <a:ext cx="18576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17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записать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AD251FE1-3590-034C-A816-8A67557DE168}"/>
              </a:ext>
            </a:extLst>
          </p:cNvPr>
          <p:cNvGrpSpPr/>
          <p:nvPr/>
        </p:nvGrpSpPr>
        <p:grpSpPr>
          <a:xfrm>
            <a:off x="8070640" y="4200700"/>
            <a:ext cx="84960" cy="20880"/>
            <a:chOff x="8070640" y="4200700"/>
            <a:chExt cx="84960" cy="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3F59CD81-01A2-3745-BDDB-B73DA00C5DBC}"/>
                    </a:ext>
                  </a:extLst>
                </p14:cNvPr>
                <p14:cNvContentPartPr/>
                <p14:nvPr/>
              </p14:nvContentPartPr>
              <p14:xfrm>
                <a:off x="8070640" y="4221220"/>
                <a:ext cx="360" cy="36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3F59CD81-01A2-3745-BDDB-B73DA00C5D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320" y="42169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48D252DF-666A-B04A-B7FD-61784BC0D1B5}"/>
                    </a:ext>
                  </a:extLst>
                </p14:cNvPr>
                <p14:cNvContentPartPr/>
                <p14:nvPr/>
              </p14:nvContentPartPr>
              <p14:xfrm>
                <a:off x="8070640" y="4221220"/>
                <a:ext cx="360" cy="36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48D252DF-666A-B04A-B7FD-61784BC0D1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320" y="42169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5C82BCB6-4CAE-5F4A-90A9-9029D9635598}"/>
                    </a:ext>
                  </a:extLst>
                </p14:cNvPr>
                <p14:cNvContentPartPr/>
                <p14:nvPr/>
              </p14:nvContentPartPr>
              <p14:xfrm>
                <a:off x="8155240" y="4200700"/>
                <a:ext cx="360" cy="3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5C82BCB6-4CAE-5F4A-90A9-9029D96355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0920" y="41963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Рукописный ввод 95">
                <a:extLst>
                  <a:ext uri="{FF2B5EF4-FFF2-40B4-BE49-F238E27FC236}">
                    <a16:creationId xmlns:a16="http://schemas.microsoft.com/office/drawing/2014/main" id="{39D221B1-D83E-3B43-A59E-6E7F50EFEB08}"/>
                  </a:ext>
                </a:extLst>
              </p14:cNvPr>
              <p14:cNvContentPartPr/>
              <p14:nvPr/>
            </p14:nvContentPartPr>
            <p14:xfrm>
              <a:off x="8372680" y="4200700"/>
              <a:ext cx="360" cy="360"/>
            </p14:xfrm>
          </p:contentPart>
        </mc:Choice>
        <mc:Fallback xmlns="">
          <p:pic>
            <p:nvPicPr>
              <p:cNvPr id="96" name="Рукописный ввод 95">
                <a:extLst>
                  <a:ext uri="{FF2B5EF4-FFF2-40B4-BE49-F238E27FC236}">
                    <a16:creationId xmlns:a16="http://schemas.microsoft.com/office/drawing/2014/main" id="{39D221B1-D83E-3B43-A59E-6E7F50EFEB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8360" y="41963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7" name="Рукописный ввод 96">
                <a:extLst>
                  <a:ext uri="{FF2B5EF4-FFF2-40B4-BE49-F238E27FC236}">
                    <a16:creationId xmlns:a16="http://schemas.microsoft.com/office/drawing/2014/main" id="{3D1ADB8A-7802-E04C-AF1A-FDD7195598ED}"/>
                  </a:ext>
                </a:extLst>
              </p14:cNvPr>
              <p14:cNvContentPartPr/>
              <p14:nvPr/>
            </p14:nvContentPartPr>
            <p14:xfrm>
              <a:off x="8658160" y="4200700"/>
              <a:ext cx="360" cy="360"/>
            </p14:xfrm>
          </p:contentPart>
        </mc:Choice>
        <mc:Fallback xmlns="">
          <p:pic>
            <p:nvPicPr>
              <p:cNvPr id="97" name="Рукописный ввод 96">
                <a:extLst>
                  <a:ext uri="{FF2B5EF4-FFF2-40B4-BE49-F238E27FC236}">
                    <a16:creationId xmlns:a16="http://schemas.microsoft.com/office/drawing/2014/main" id="{3D1ADB8A-7802-E04C-AF1A-FDD719559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3840" y="419638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Прогнозирование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1D2B5C9-7026-8F47-8F06-7F3D2ABE04DD}"/>
                  </a:ext>
                </a:extLst>
              </p14:cNvPr>
              <p14:cNvContentPartPr/>
              <p14:nvPr/>
            </p14:nvContentPartPr>
            <p14:xfrm>
              <a:off x="6145720" y="32890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1D2B5C9-7026-8F47-8F06-7F3D2ABE04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1400" y="32458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F7B15-984F-EE49-AA10-0BC61389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294"/>
          </a:xfrm>
        </p:spPr>
        <p:txBody>
          <a:bodyPr/>
          <a:lstStyle/>
          <a:p>
            <a:r>
              <a:rPr lang="ru-RU" dirty="0"/>
              <a:t>Некоторые области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3AED9-768E-B043-89A6-317FBDB24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2714"/>
            <a:ext cx="7886700" cy="5238115"/>
          </a:xfrm>
        </p:spPr>
        <p:txBody>
          <a:bodyPr numCol="2">
            <a:noAutofit/>
          </a:bodyPr>
          <a:lstStyle/>
          <a:p>
            <a:r>
              <a:rPr lang="ru-RU" dirty="0"/>
              <a:t>Распознавание речи</a:t>
            </a:r>
          </a:p>
          <a:p>
            <a:r>
              <a:rPr lang="ru-RU" dirty="0"/>
              <a:t>Распознавание жестов</a:t>
            </a:r>
          </a:p>
          <a:p>
            <a:r>
              <a:rPr lang="ru-RU" dirty="0"/>
              <a:t>Распознавание образов</a:t>
            </a:r>
          </a:p>
          <a:p>
            <a:r>
              <a:rPr lang="ru-RU" dirty="0"/>
              <a:t>Анализ тональности текстов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Обнаружение мошенничества</a:t>
            </a:r>
          </a:p>
          <a:p>
            <a:r>
              <a:rPr lang="ru-RU" dirty="0"/>
              <a:t>Обнаружение спама</a:t>
            </a:r>
          </a:p>
          <a:p>
            <a:r>
              <a:rPr lang="ru-RU" dirty="0"/>
              <a:t>Категоризация документов</a:t>
            </a:r>
          </a:p>
          <a:p>
            <a:r>
              <a:rPr lang="ru-RU" dirty="0"/>
              <a:t>Биржевой технический анализ</a:t>
            </a:r>
          </a:p>
          <a:p>
            <a:r>
              <a:rPr lang="ru-RU" dirty="0"/>
              <a:t>Финансовый надзор</a:t>
            </a:r>
          </a:p>
          <a:p>
            <a:r>
              <a:rPr lang="ru-RU" dirty="0"/>
              <a:t>Кредитный </a:t>
            </a:r>
            <a:r>
              <a:rPr lang="ru-RU" dirty="0" err="1"/>
              <a:t>скоринг</a:t>
            </a:r>
            <a:endParaRPr lang="ru-RU" dirty="0"/>
          </a:p>
          <a:p>
            <a:r>
              <a:rPr lang="ru-RU" dirty="0"/>
              <a:t>Прогнозирование прихода/ухода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648419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2848</TotalTime>
  <Words>4086</Words>
  <Application>Microsoft Macintosh PowerPoint</Application>
  <PresentationFormat>Экран (4:3)</PresentationFormat>
  <Paragraphs>744</Paragraphs>
  <Slides>122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31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Методы машинного обучения и понижения размерности в задачах проектирования сложных технических систем </vt:lpstr>
      <vt:lpstr>Машинное обучение. Определение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Задачи машинного обучения</vt:lpstr>
      <vt:lpstr>Некоторые области применения</vt:lpstr>
      <vt:lpstr>Аналитика больших данных в авиации</vt:lpstr>
      <vt:lpstr>Пример больших данных</vt:lpstr>
      <vt:lpstr>Обучение по прецедентам</vt:lpstr>
      <vt:lpstr>Пример задачи</vt:lpstr>
      <vt:lpstr>Подготовка к решению в scikit-learn</vt:lpstr>
      <vt:lpstr>Решение в scikit-learn</vt:lpstr>
      <vt:lpstr>Линейная регрессия</vt:lpstr>
      <vt:lpstr>Переобучение</vt:lpstr>
      <vt:lpstr>Теорема Байеса для классификации</vt:lpstr>
      <vt:lpstr>Дерево решений и алгоритм ID3</vt:lpstr>
      <vt:lpstr>Алгоритм ID3</vt:lpstr>
      <vt:lpstr>Интеллектуальный анализ текстов </vt:lpstr>
      <vt:lpstr>Метод ближайших соседей</vt:lpstr>
      <vt:lpstr>Обучение с учителем (supervised) vs. Обучение без учителя (unsupervised)</vt:lpstr>
      <vt:lpstr>Метод k-средних</vt:lpstr>
      <vt:lpstr>Алгоритм k-средних</vt:lpstr>
      <vt:lpstr>Понижение размерности (dimensionality reduction)</vt:lpstr>
      <vt:lpstr>Методы понижения размерности</vt:lpstr>
      <vt:lpstr>Фильтры</vt:lpstr>
      <vt:lpstr>Оберточные методы</vt:lpstr>
      <vt:lpstr>Встроенные методы</vt:lpstr>
      <vt:lpstr>Выделение признаков</vt:lpstr>
      <vt:lpstr>Метод главных компонент</vt:lpstr>
      <vt:lpstr>Где и как учиться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238</cp:revision>
  <cp:lastPrinted>2020-11-28T07:02:07Z</cp:lastPrinted>
  <dcterms:created xsi:type="dcterms:W3CDTF">2016-10-02T08:06:42Z</dcterms:created>
  <dcterms:modified xsi:type="dcterms:W3CDTF">2022-04-26T08:10:14Z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